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2" r:id="rId7"/>
    <p:sldId id="263" r:id="rId8"/>
    <p:sldId id="347" r:id="rId9"/>
    <p:sldId id="348" r:id="rId10"/>
    <p:sldId id="349" r:id="rId11"/>
    <p:sldId id="350" r:id="rId12"/>
    <p:sldId id="351" r:id="rId13"/>
    <p:sldId id="352" r:id="rId14"/>
    <p:sldId id="268" r:id="rId15"/>
    <p:sldId id="269" r:id="rId16"/>
    <p:sldId id="273" r:id="rId17"/>
    <p:sldId id="274" r:id="rId18"/>
    <p:sldId id="278" r:id="rId19"/>
    <p:sldId id="354" r:id="rId20"/>
    <p:sldId id="353" r:id="rId21"/>
    <p:sldId id="283" r:id="rId22"/>
    <p:sldId id="355" r:id="rId23"/>
    <p:sldId id="356" r:id="rId24"/>
    <p:sldId id="323" r:id="rId25"/>
    <p:sldId id="357" r:id="rId26"/>
    <p:sldId id="358" r:id="rId27"/>
    <p:sldId id="326" r:id="rId28"/>
    <p:sldId id="360" r:id="rId29"/>
    <p:sldId id="327" r:id="rId30"/>
    <p:sldId id="361" r:id="rId31"/>
    <p:sldId id="338" r:id="rId32"/>
    <p:sldId id="362" r:id="rId33"/>
    <p:sldId id="339" r:id="rId34"/>
  </p:sldIdLst>
  <p:sldSz cx="9144000" cy="5143500"/>
  <p:notesSz cx="6794500" cy="9931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30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308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45024" cy="49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49477" y="0"/>
            <a:ext cx="2945024" cy="49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372914" y="5357206"/>
            <a:ext cx="6048672" cy="38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Font typeface="Arial" panose="020B0604020202020204"/>
              <a:buChar char="•"/>
              <a:defRPr sz="1200" b="1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9434355"/>
            <a:ext cx="2945024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49477" y="9434355"/>
            <a:ext cx="2945024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2638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rgbClr val="263857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type="sldNum" idx="12"/>
          </p:nvPr>
        </p:nvSpPr>
        <p:spPr>
          <a:xfrm>
            <a:off x="3849477" y="9434355"/>
            <a:ext cx="2945024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" name="Google Shape;56;p2:notes"/>
          <p:cNvSpPr/>
          <p:nvPr>
            <p:ph type="sldImg" idx="2"/>
          </p:nvPr>
        </p:nvSpPr>
        <p:spPr>
          <a:xfrm>
            <a:off x="89206" y="744538"/>
            <a:ext cx="6617700" cy="37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type="body" idx="1"/>
          </p:nvPr>
        </p:nvSpPr>
        <p:spPr>
          <a:xfrm>
            <a:off x="372914" y="5357206"/>
            <a:ext cx="6048672" cy="38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857"/>
              </a:buClr>
              <a:buSzPts val="12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21" name="Google Shape;221;p20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21" name="Google Shape;221;p20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21" name="Google Shape;221;p20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/>
          <p:nvPr>
            <p:ph type="sldImg" idx="2"/>
          </p:nvPr>
        </p:nvSpPr>
        <p:spPr>
          <a:xfrm>
            <a:off x="-483088" y="744538"/>
            <a:ext cx="7760700" cy="43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" name="Google Shape;192;p19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93" name="Google Shape;193;p19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1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3" name="Google Shape;693;p61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694" name="Google Shape;694;p61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420ecdccf_0_44:notes"/>
          <p:cNvSpPr/>
          <p:nvPr>
            <p:ph type="sldImg" idx="2"/>
          </p:nvPr>
        </p:nvSpPr>
        <p:spPr>
          <a:xfrm>
            <a:off x="-483088" y="744538"/>
            <a:ext cx="7760700" cy="43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9" name="Google Shape;719;g2a420ecdccf_0_4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720" name="Google Shape;720;g2a420ecdccf_0_44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type="sldImg" idx="2"/>
          </p:nvPr>
        </p:nvSpPr>
        <p:spPr>
          <a:xfrm>
            <a:off x="-483088" y="744538"/>
            <a:ext cx="7760700" cy="43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85" name="Google Shape;85;p6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420ecdccf_0_58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a420ecdccf_0_58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8" name="Google Shape;728;g2a420ecdccf_0_58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420ecdccf_0_58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a420ecdccf_0_58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8" name="Google Shape;728;g2a420ecdccf_0_58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256" name="Google Shape;256;p2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420ecdccf_0_58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a420ecdccf_0_58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8" name="Google Shape;728;g2a420ecdccf_0_58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type="body" idx="1"/>
          </p:nvPr>
        </p:nvSpPr>
        <p:spPr>
          <a:xfrm>
            <a:off x="372914" y="5357206"/>
            <a:ext cx="6048672" cy="38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91" name="Google Shape;91;p7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/>
          <p:nvPr>
            <p:ph type="sldImg" idx="2"/>
          </p:nvPr>
        </p:nvSpPr>
        <p:spPr>
          <a:xfrm>
            <a:off x="-483088" y="744538"/>
            <a:ext cx="7760700" cy="43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8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98" name="Google Shape;98;p8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05" name="Google Shape;105;p9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53" name="Google Shape;153;p14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type="body" idx="1"/>
          </p:nvPr>
        </p:nvSpPr>
        <p:spPr>
          <a:xfrm>
            <a:off x="372914" y="5357206"/>
            <a:ext cx="6048672" cy="38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61" name="Google Shape;161;p15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type="body" idx="1"/>
          </p:nvPr>
        </p:nvSpPr>
        <p:spPr>
          <a:xfrm>
            <a:off x="372914" y="5357206"/>
            <a:ext cx="6048672" cy="382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86" name="Google Shape;186;p18:notes"/>
          <p:cNvSpPr/>
          <p:nvPr>
            <p:ph type="sldImg" idx="2"/>
          </p:nvPr>
        </p:nvSpPr>
        <p:spPr>
          <a:xfrm>
            <a:off x="-325010" y="744538"/>
            <a:ext cx="7444500" cy="436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/>
          <p:nvPr>
            <p:ph type="sldImg" idx="2"/>
          </p:nvPr>
        </p:nvSpPr>
        <p:spPr>
          <a:xfrm>
            <a:off x="-483088" y="744538"/>
            <a:ext cx="7760700" cy="43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" name="Google Shape;192;p19:notes"/>
          <p:cNvSpPr txBox="1"/>
          <p:nvPr>
            <p:ph type="body" idx="1"/>
          </p:nvPr>
        </p:nvSpPr>
        <p:spPr>
          <a:xfrm>
            <a:off x="372914" y="5357206"/>
            <a:ext cx="6048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</a:p>
        </p:txBody>
      </p:sp>
      <p:sp>
        <p:nvSpPr>
          <p:cNvPr id="193" name="Google Shape;193;p19:notes"/>
          <p:cNvSpPr txBox="1"/>
          <p:nvPr>
            <p:ph type="sldNum" idx="12"/>
          </p:nvPr>
        </p:nvSpPr>
        <p:spPr>
          <a:xfrm>
            <a:off x="3849477" y="9434355"/>
            <a:ext cx="2945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Page de transition">
  <p:cSld name="2_Page de transi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3100"/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2pPr>
            <a:lvl3pPr marL="1371600" lvl="2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o"/>
              <a:defRPr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-"/>
              <a:defRPr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6pPr>
            <a:lvl7pPr marL="3200400" lvl="6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7pPr>
            <a:lvl8pPr marL="3657600" lvl="7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8pPr>
            <a:lvl9pPr marL="4114800" lvl="8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type="body" idx="2"/>
          </p:nvPr>
        </p:nvSpPr>
        <p:spPr>
          <a:xfrm>
            <a:off x="1780306" y="742244"/>
            <a:ext cx="71787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3100" b="1"/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2pPr>
            <a:lvl3pPr marL="1371600" lvl="2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o"/>
              <a:defRPr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-"/>
              <a:defRPr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5pPr>
            <a:lvl6pPr marL="2743200" lvl="5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6pPr>
            <a:lvl7pPr marL="3200400" lvl="6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7pPr>
            <a:lvl8pPr marL="3657600" lvl="7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8pPr>
            <a:lvl9pPr marL="4114800" lvl="8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1647367" y="742243"/>
            <a:ext cx="42300" cy="587400"/>
          </a:xfrm>
          <a:prstGeom prst="roundRect">
            <a:avLst>
              <a:gd name="adj" fmla="val 5000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endParaRPr sz="800" b="1" i="0" u="none" strike="noStrike" cap="small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" name="Google Shape;20;p2"/>
          <p:cNvSpPr txBox="1"/>
          <p:nvPr>
            <p:ph type="body" idx="3"/>
          </p:nvPr>
        </p:nvSpPr>
        <p:spPr>
          <a:xfrm>
            <a:off x="1963283" y="2029478"/>
            <a:ext cx="67236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o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-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 sz="1700"/>
            </a:lvl6pPr>
            <a:lvl7pPr marL="3200400" lvl="6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 sz="1700"/>
            </a:lvl7pPr>
            <a:lvl8pPr marL="3657600" lvl="7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 sz="1700"/>
            </a:lvl8pPr>
            <a:lvl9pPr marL="4114800" lvl="8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700"/>
              <a:buChar char="•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">
  <p:cSld name="Titre et text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24000" y="-1"/>
            <a:ext cx="84969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Calibri" panose="020F0502020204030204"/>
              <a:buNone/>
              <a:defRPr sz="29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type="sldNum" idx="12"/>
          </p:nvPr>
        </p:nvSpPr>
        <p:spPr>
          <a:xfrm>
            <a:off x="8555760" y="4905453"/>
            <a:ext cx="270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</a:fld>
            <a:endParaRPr lang="fr-FR"/>
          </a:p>
        </p:txBody>
      </p:sp>
      <p:sp>
        <p:nvSpPr>
          <p:cNvPr id="53" name="Google Shape;53;p11"/>
          <p:cNvSpPr txBox="1"/>
          <p:nvPr>
            <p:ph type="body" idx="1"/>
          </p:nvPr>
        </p:nvSpPr>
        <p:spPr>
          <a:xfrm>
            <a:off x="324000" y="923400"/>
            <a:ext cx="84969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Diapositive de titr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4248152"/>
            <a:ext cx="9144000" cy="90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23;p3"/>
          <p:cNvSpPr txBox="1"/>
          <p:nvPr>
            <p:ph type="ctrTitle"/>
          </p:nvPr>
        </p:nvSpPr>
        <p:spPr>
          <a:xfrm>
            <a:off x="2542058" y="2653003"/>
            <a:ext cx="40599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150" tIns="31150" rIns="31150" bIns="3115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 b="1">
                <a:solidFill>
                  <a:srgbClr val="13264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2005350" y="1119600"/>
            <a:ext cx="51333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 panose="020F0502020204030204"/>
              <a:buNone/>
              <a:defRPr sz="3000">
                <a:solidFill>
                  <a:srgbClr val="13264A"/>
                </a:solidFill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000"/>
              <a:buFont typeface="Calibri" panose="020F0502020204030204"/>
              <a:buChar char="–"/>
              <a:defRPr sz="3000"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000"/>
              <a:buFont typeface="Calibri" panose="020F0502020204030204"/>
              <a:buChar char="o"/>
              <a:defRPr sz="3000"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000"/>
              <a:buFont typeface="Calibri" panose="020F0502020204030204"/>
              <a:buChar char="-"/>
              <a:defRPr sz="3000"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000"/>
              <a:buChar char="•"/>
              <a:defRPr sz="3000"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Char char="•"/>
              <a:defRPr sz="3000"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Char char="•"/>
              <a:defRPr sz="3000"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Char char="•"/>
              <a:defRPr sz="3000"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Char char="•"/>
              <a:defRPr sz="30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210302"/>
            <a:ext cx="9144000" cy="56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re et contenu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17634" y="166688"/>
            <a:ext cx="8308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body" idx="1"/>
          </p:nvPr>
        </p:nvSpPr>
        <p:spPr>
          <a:xfrm>
            <a:off x="417634" y="1087041"/>
            <a:ext cx="8308800" cy="3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  <a:defRPr sz="1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200"/>
              <a:buFont typeface="Calibri" panose="020F0502020204030204"/>
              <a:buChar char="–"/>
              <a:defRPr sz="1200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6457"/>
              </a:buClr>
              <a:buSzPts val="1200"/>
              <a:buFont typeface="Arial" panose="020B0604020202020204"/>
              <a:buChar char="•"/>
              <a:defRPr sz="1000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6457"/>
              </a:buClr>
              <a:buSzPts val="1000"/>
              <a:buChar char="-"/>
              <a:defRPr sz="1000" b="0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279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46457"/>
              </a:buClr>
              <a:buSzPts val="800"/>
              <a:buFont typeface="Courier New" panose="02070309020205020404"/>
              <a:buChar char="o"/>
              <a:defRPr sz="1000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age de transition">
  <p:cSld name="1_Page de transi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body" idx="1"/>
          </p:nvPr>
        </p:nvSpPr>
        <p:spPr>
          <a:xfrm>
            <a:off x="185052" y="681540"/>
            <a:ext cx="12630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6200"/>
              <a:buNone/>
              <a:defRPr sz="6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o"/>
              <a:defRPr/>
            </a:lvl3pPr>
            <a:lvl4pPr marL="1828800" lvl="3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-"/>
              <a:defRPr/>
            </a:lvl4pPr>
            <a:lvl5pPr marL="2286000" lvl="4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body" idx="2"/>
          </p:nvPr>
        </p:nvSpPr>
        <p:spPr>
          <a:xfrm>
            <a:off x="1963282" y="742244"/>
            <a:ext cx="69957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800"/>
              <a:buNone/>
              <a:defRPr sz="3800" b="1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o"/>
              <a:defRPr/>
            </a:lvl3pPr>
            <a:lvl4pPr marL="1828800" lvl="3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-"/>
              <a:defRPr/>
            </a:lvl4pPr>
            <a:lvl5pPr marL="2286000" lvl="4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1647367" y="742243"/>
            <a:ext cx="116400" cy="880200"/>
          </a:xfrm>
          <a:prstGeom prst="roundRect">
            <a:avLst>
              <a:gd name="adj" fmla="val 5000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endParaRPr sz="800" b="1" i="0" u="none" strike="noStrike" cap="small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Google Shape;33;p5"/>
          <p:cNvSpPr txBox="1"/>
          <p:nvPr>
            <p:ph type="body" idx="3"/>
          </p:nvPr>
        </p:nvSpPr>
        <p:spPr>
          <a:xfrm>
            <a:off x="1963283" y="2029478"/>
            <a:ext cx="67236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o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-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Calibri" panose="020F0502020204030204"/>
              <a:buChar char="•"/>
              <a:defRPr sz="1000"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re seul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17635" y="166688"/>
            <a:ext cx="8308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u avec légende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17635" y="166688"/>
            <a:ext cx="8253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body" idx="1"/>
          </p:nvPr>
        </p:nvSpPr>
        <p:spPr>
          <a:xfrm>
            <a:off x="3575539" y="951310"/>
            <a:ext cx="51114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o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Char char="-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Calibri" panose="020F0502020204030204"/>
              <a:buChar char="•"/>
              <a:defRPr sz="1000"/>
            </a:lvl5pPr>
            <a:lvl6pPr marL="2743200" lvl="5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 panose="020F0502020204030204"/>
              <a:buChar char="•"/>
              <a:defRPr sz="1700"/>
            </a:lvl9pPr>
          </a:lstStyle>
          <a:p/>
        </p:txBody>
      </p:sp>
      <p:sp>
        <p:nvSpPr>
          <p:cNvPr id="39" name="Google Shape;39;p7"/>
          <p:cNvSpPr txBox="1"/>
          <p:nvPr>
            <p:ph type="body" idx="2"/>
          </p:nvPr>
        </p:nvSpPr>
        <p:spPr>
          <a:xfrm>
            <a:off x="457201" y="951311"/>
            <a:ext cx="30084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Calibri" panose="020F0502020204030204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Calibri" panose="020F0502020204030204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Calibri" panose="020F0502020204030204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Calibri" panose="020F0502020204030204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Calibri" panose="020F0502020204030204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fin">
  <p:cSld name="Diapositive de f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3746631"/>
            <a:ext cx="9144000" cy="1437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" name="Google Shape;42;p8"/>
          <p:cNvCxnSpPr/>
          <p:nvPr/>
        </p:nvCxnSpPr>
        <p:spPr>
          <a:xfrm>
            <a:off x="5451231" y="4138613"/>
            <a:ext cx="0" cy="567900"/>
          </a:xfrm>
          <a:prstGeom prst="straightConnector1">
            <a:avLst/>
          </a:prstGeom>
          <a:noFill/>
          <a:ln w="12700" cap="flat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">
  <p:cSld name="V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8725846" y="4988346"/>
            <a:ext cx="0" cy="139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/>
          <p:nvPr/>
        </p:nvSpPr>
        <p:spPr>
          <a:xfrm>
            <a:off x="8759542" y="4995879"/>
            <a:ext cx="3753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75" tIns="39550" rIns="1557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fr-FR" sz="800" b="0" i="0" u="none" strike="noStrike" cap="none">
                <a:solidFill>
                  <a:schemeClr val="accent3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p. </a:t>
            </a:r>
            <a:fld id="{00000000-1234-1234-1234-123412341234}" type="slidenum">
              <a:rPr lang="fr-FR" sz="800" b="0" i="0" u="none" strike="noStrike" cap="none">
                <a:solidFill>
                  <a:schemeClr val="accent3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800" b="0" i="0" u="none" strike="noStrike" cap="none">
              <a:solidFill>
                <a:schemeClr val="accent3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/>
          <a:srcRect l="22716" t="31914" r="21785" b="23102"/>
          <a:stretch>
            <a:fillRect/>
          </a:stretch>
        </p:blipFill>
        <p:spPr>
          <a:xfrm>
            <a:off x="8137899" y="4971197"/>
            <a:ext cx="505943" cy="17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itre vertical et texte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 rot="5400000">
            <a:off x="6289626" y="2346066"/>
            <a:ext cx="4035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type="body" idx="1"/>
          </p:nvPr>
        </p:nvSpPr>
        <p:spPr>
          <a:xfrm rot="5400000">
            <a:off x="1958989" y="-844884"/>
            <a:ext cx="4035000" cy="7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  <a:defRPr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o"/>
              <a:defRPr/>
            </a:lvl3pPr>
            <a:lvl4pPr marL="1828800" lvl="3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-"/>
              <a:defRPr/>
            </a:lvl4pPr>
            <a:lvl5pPr marL="2286000" lvl="4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988468" y="4888298"/>
            <a:ext cx="3167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150" tIns="31150" rIns="31150" bIns="311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fr-FR" sz="900" b="0" i="0" u="none" strike="noStrike" cap="none">
                <a:solidFill>
                  <a:schemeClr val="accent3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Analysis of insurance customer reviews | NLP ESILV</a:t>
            </a:r>
            <a:endParaRPr sz="900" b="0" i="0" u="none" strike="noStrike" cap="none">
              <a:solidFill>
                <a:schemeClr val="accent3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17635" y="166688"/>
            <a:ext cx="8308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  <a:defRPr sz="2400" b="1" i="0" u="none" strike="noStrike" cap="none">
                <a:solidFill>
                  <a:srgbClr val="00336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body" idx="1"/>
          </p:nvPr>
        </p:nvSpPr>
        <p:spPr>
          <a:xfrm>
            <a:off x="417625" y="961838"/>
            <a:ext cx="8308800" cy="3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200"/>
              <a:buFont typeface="Arial" panose="020B0604020202020204"/>
              <a:buChar char="–"/>
              <a:defRPr sz="12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Courier New" panose="02070309020205020404"/>
              <a:buChar char="o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Arial" panose="020B0604020202020204"/>
              <a:buChar char="-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Calibri" panose="020F0502020204030204"/>
              <a:buChar char="•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Calibri" panose="020F0502020204030204"/>
              <a:buChar char="•"/>
              <a:defRPr sz="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Calibri" panose="020F0502020204030204"/>
              <a:buChar char="•"/>
              <a:defRPr sz="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Calibri" panose="020F0502020204030204"/>
              <a:buChar char="•"/>
              <a:defRPr sz="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Calibri" panose="020F0502020204030204"/>
              <a:buChar char="•"/>
              <a:defRPr sz="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cxnSp>
        <p:nvCxnSpPr>
          <p:cNvPr id="13" name="Google Shape;13;p1"/>
          <p:cNvCxnSpPr/>
          <p:nvPr/>
        </p:nvCxnSpPr>
        <p:spPr>
          <a:xfrm>
            <a:off x="366346" y="690563"/>
            <a:ext cx="1290000" cy="0"/>
          </a:xfrm>
          <a:prstGeom prst="straightConnector1">
            <a:avLst/>
          </a:prstGeom>
          <a:noFill/>
          <a:ln w="158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1"/>
          <p:cNvCxnSpPr/>
          <p:nvPr/>
        </p:nvCxnSpPr>
        <p:spPr>
          <a:xfrm>
            <a:off x="8725846" y="4912146"/>
            <a:ext cx="0" cy="139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1"/>
          <p:cNvSpPr txBox="1"/>
          <p:nvPr/>
        </p:nvSpPr>
        <p:spPr>
          <a:xfrm>
            <a:off x="8815223" y="4888298"/>
            <a:ext cx="264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150" tIns="31150" rIns="31150" bIns="311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fld id="{00000000-1234-1234-1234-123412341234}" type="slidenum">
              <a:rPr lang="fr-FR" sz="900" b="0" i="0" u="none" strike="noStrike" cap="none">
                <a:solidFill>
                  <a:schemeClr val="accent3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900" b="0" i="0" u="none" strike="noStrike" cap="none">
              <a:solidFill>
                <a:schemeClr val="accent3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web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subTitle" idx="1"/>
          </p:nvPr>
        </p:nvSpPr>
        <p:spPr>
          <a:xfrm>
            <a:off x="1795780" y="1162685"/>
            <a:ext cx="5552440" cy="175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 panose="020F0502020204030204"/>
              <a:buNone/>
            </a:pPr>
            <a:r>
              <a:rPr lang="en-US" altLang="zh-CN" sz="4800"/>
              <a:t>Insurance Review Analysis</a:t>
            </a:r>
            <a:endParaRPr lang="en-US" altLang="zh-CN" sz="4800"/>
          </a:p>
        </p:txBody>
      </p:sp>
      <p:sp>
        <p:nvSpPr>
          <p:cNvPr id="60" name="Google Shape;60;p12"/>
          <p:cNvSpPr txBox="1"/>
          <p:nvPr>
            <p:ph type="ctrTitle"/>
          </p:nvPr>
        </p:nvSpPr>
        <p:spPr>
          <a:xfrm>
            <a:off x="2563200" y="3215320"/>
            <a:ext cx="40176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150" tIns="31150" rIns="31150" bIns="3115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Group : </a:t>
            </a:r>
            <a:r>
              <a:rPr lang="en-US" altLang="fr-FR"/>
              <a:t>1</a:t>
            </a:r>
            <a:br>
              <a:rPr lang="en-US" altLang="fr-FR"/>
            </a:br>
            <a:endParaRPr lang="fr-FR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fr-FR"/>
              <a:t>LOU Shangzhi </a:t>
            </a:r>
            <a:br>
              <a:rPr lang="en-US" altLang="fr-FR"/>
            </a:br>
            <a:r>
              <a:rPr lang="en-US" altLang="zh-CN"/>
              <a:t>CHEREL Bastien</a:t>
            </a:r>
            <a:br>
              <a:rPr lang="en-US" altLang="fr-FR"/>
            </a:br>
            <a:endParaRPr lang="en-US" alt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Top words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30" y="858520"/>
            <a:ext cx="5995670" cy="3992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Word </a:t>
            </a:r>
            <a:r>
              <a:rPr lang="en-US" altLang="zh-CN"/>
              <a:t>cloud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820" y="800735"/>
            <a:ext cx="567372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1.2</a:t>
            </a:r>
            <a:endParaRPr lang="fr-FR"/>
          </a:p>
        </p:txBody>
      </p:sp>
      <p:sp>
        <p:nvSpPr>
          <p:cNvPr id="156" name="Google Shape;156;p24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Data Cleaning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7" name="Google Shape;157;p24"/>
          <p:cNvSpPr txBox="1"/>
          <p:nvPr>
            <p:ph type="body" idx="3"/>
          </p:nvPr>
        </p:nvSpPr>
        <p:spPr>
          <a:xfrm>
            <a:off x="1963283" y="2031690"/>
            <a:ext cx="6723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800"/>
              <a:t>Removed duplicates and invalid ratings</a:t>
            </a:r>
            <a:endParaRPr lang="en-US" altLang="zh-CN" sz="1800"/>
          </a:p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800"/>
              <a:t>Handled missing values</a:t>
            </a:r>
            <a:endParaRPr lang="en-US" altLang="zh-CN" sz="1800"/>
          </a:p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800"/>
              <a:t>Standardized text formatting</a:t>
            </a:r>
            <a:endParaRPr lang="en-US" altLang="zh-CN" sz="1800"/>
          </a:p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800"/>
              <a:t>Final cleaned dataset: ~8,500 reviews</a:t>
            </a:r>
            <a:endParaRPr lang="en-US" altLang="zh-CN" sz="1800"/>
          </a:p>
        </p:txBody>
      </p:sp>
      <p:sp>
        <p:nvSpPr>
          <p:cNvPr id="158" name="Google Shape;158;p24"/>
          <p:cNvSpPr/>
          <p:nvPr/>
        </p:nvSpPr>
        <p:spPr>
          <a:xfrm>
            <a:off x="953708" y="1665172"/>
            <a:ext cx="2403000" cy="161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fr-FR" sz="17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Objectives</a:t>
            </a: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417634" y="166688"/>
            <a:ext cx="8308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Data presentation</a:t>
            </a:r>
            <a:endParaRPr lang="fr-FR"/>
          </a:p>
        </p:txBody>
      </p:sp>
      <p:sp>
        <p:nvSpPr>
          <p:cNvPr id="164" name="Google Shape;164;p25"/>
          <p:cNvSpPr txBox="1"/>
          <p:nvPr>
            <p:ph type="body" idx="1"/>
          </p:nvPr>
        </p:nvSpPr>
        <p:spPr>
          <a:xfrm>
            <a:off x="417634" y="1087041"/>
            <a:ext cx="8308800" cy="3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fr-FR" sz="1600"/>
              <a:t>Variables</a:t>
            </a:r>
            <a:endParaRPr lang="fr-FR" sz="1600"/>
          </a:p>
          <a:p>
            <a:pPr marL="7874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–"/>
            </a:pPr>
            <a:r>
              <a:rPr lang="fr-FR" sz="1400"/>
              <a:t>Context of publication of notices (author, date of publication)</a:t>
            </a:r>
            <a:endParaRPr lang="fr-FR" sz="1400"/>
          </a:p>
          <a:p>
            <a:pPr marL="7874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–"/>
            </a:pPr>
            <a:r>
              <a:rPr lang="fr-FR" sz="1400"/>
              <a:t>Context of the insurance product (type of product, insurer)</a:t>
            </a:r>
            <a:endParaRPr lang="fr-FR" sz="1400"/>
          </a:p>
          <a:p>
            <a:pPr marL="7874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–"/>
            </a:pPr>
            <a:r>
              <a:rPr lang="fr-FR" sz="1400"/>
              <a:t>Customer reviews</a:t>
            </a:r>
            <a:endParaRPr lang="fr-FR" sz="1400"/>
          </a:p>
          <a:p>
            <a:pPr marL="7874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–"/>
            </a:pPr>
            <a:r>
              <a:rPr lang="fr-FR" sz="1400"/>
              <a:t>Translation of the notice into English</a:t>
            </a:r>
            <a:endParaRPr lang="fr-FR" sz="1400"/>
          </a:p>
          <a:p>
            <a:pPr marL="7874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–"/>
            </a:pPr>
            <a:r>
              <a:rPr lang="fr-FR" sz="1400"/>
              <a:t>Related note</a:t>
            </a:r>
            <a:endParaRPr lang="fr-FR" sz="1400"/>
          </a:p>
          <a:p>
            <a:pPr marL="3937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fr-FR" sz="1600"/>
              <a:t>Present the data in categorical macro format (in a pyramid) to make it clear.</a:t>
            </a:r>
            <a:endParaRPr lang="fr-FR" sz="1600"/>
          </a:p>
          <a:p>
            <a:pPr marL="3937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fr-FR" sz="1600"/>
              <a:t>Describe some anomalies and their causes</a:t>
            </a:r>
            <a:endParaRPr lang="fr-FR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17634" y="166688"/>
            <a:ext cx="8308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/>
              <a:t>Metrics</a:t>
            </a:r>
            <a:endParaRPr lang="en-US" altLang="zh-CN"/>
          </a:p>
        </p:txBody>
      </p:sp>
      <p:sp>
        <p:nvSpPr>
          <p:cNvPr id="189" name="Google Shape;189;p29"/>
          <p:cNvSpPr txBox="1"/>
          <p:nvPr>
            <p:ph type="body" idx="1"/>
          </p:nvPr>
        </p:nvSpPr>
        <p:spPr>
          <a:xfrm>
            <a:off x="417634" y="1087041"/>
            <a:ext cx="8308800" cy="3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800"/>
              <a:t>Before cleaning:</a:t>
            </a:r>
            <a:endParaRPr lang="en-US" altLang="zh-CN" sz="18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Average rating: 3.2</a:t>
            </a:r>
            <a:endParaRPr lang="en-US" altLang="zh-CN" sz="16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Review density: 1.2 reviews per product</a:t>
            </a:r>
            <a:endParaRPr lang="en-US" altLang="zh-CN" sz="1600"/>
          </a:p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800"/>
              <a:t>After cleaning:</a:t>
            </a:r>
            <a:endParaRPr lang="en-US" altLang="zh-CN" sz="18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Average rating: 3.4</a:t>
            </a:r>
            <a:endParaRPr lang="en-US" altLang="zh-CN" sz="16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Review density: 1.5 reviews per product</a:t>
            </a:r>
            <a:endParaRPr lang="en-US" altLang="zh-CN" sz="1600"/>
          </a:p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800"/>
              <a:t>Removed ~1,500 reviews (15%) due to:</a:t>
            </a:r>
            <a:endParaRPr lang="en-US" altLang="zh-CN" sz="18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Missing ratings</a:t>
            </a:r>
            <a:endParaRPr lang="en-US" altLang="zh-CN" sz="16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Invalid text content</a:t>
            </a:r>
            <a:endParaRPr lang="en-US" altLang="zh-CN" sz="1600"/>
          </a:p>
          <a:p>
            <a:pPr marL="850900" lvl="1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en-US" altLang="zh-CN" sz="1600"/>
              <a:t>Duplicate entries</a:t>
            </a:r>
            <a:endParaRPr lang="en-US" altLang="zh-CN" sz="16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body" idx="1"/>
          </p:nvPr>
        </p:nvSpPr>
        <p:spPr>
          <a:xfrm>
            <a:off x="185052" y="681540"/>
            <a:ext cx="12630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6200"/>
              <a:buNone/>
            </a:pPr>
            <a:r>
              <a:rPr lang="fr-FR"/>
              <a:t>2</a:t>
            </a:r>
            <a:endParaRPr lang="fr-FR"/>
          </a:p>
        </p:txBody>
      </p:sp>
      <p:sp>
        <p:nvSpPr>
          <p:cNvPr id="196" name="Google Shape;196;p30"/>
          <p:cNvSpPr txBox="1"/>
          <p:nvPr>
            <p:ph type="body" idx="2"/>
          </p:nvPr>
        </p:nvSpPr>
        <p:spPr>
          <a:xfrm>
            <a:off x="1859280" y="849630"/>
            <a:ext cx="6269990" cy="66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 panose="020B0604020202020204"/>
              <a:buNone/>
            </a:pPr>
            <a:r>
              <a:rPr lang="en-US" altLang="zh-CN"/>
              <a:t>Machine Learning Approaches</a:t>
            </a:r>
            <a:endParaRPr lang="en-US" altLang="zh-CN"/>
          </a:p>
        </p:txBody>
      </p:sp>
      <p:sp>
        <p:nvSpPr>
          <p:cNvPr id="197" name="Google Shape;197;p30"/>
          <p:cNvSpPr txBox="1"/>
          <p:nvPr>
            <p:ph type="body" idx="3"/>
          </p:nvPr>
        </p:nvSpPr>
        <p:spPr>
          <a:xfrm>
            <a:off x="1963283" y="1805323"/>
            <a:ext cx="6723300" cy="25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800"/>
              <a:t>Unsupervised Learning</a:t>
            </a:r>
            <a:endParaRPr lang="en-US" altLang="zh-CN" sz="180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800">
                <a:sym typeface="+mn-ea"/>
              </a:rPr>
              <a:t>Topic modeling using TF-IDF</a:t>
            </a:r>
            <a:endParaRPr lang="en-US" altLang="zh-CN" sz="180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800">
                <a:sym typeface="+mn-ea"/>
              </a:rPr>
              <a:t>Word frequency analysis</a:t>
            </a:r>
            <a:endParaRPr lang="en-US" altLang="zh-CN" sz="180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800">
                <a:sym typeface="+mn-ea"/>
              </a:rPr>
              <a:t>Sentiment clustering</a:t>
            </a:r>
            <a:endParaRPr lang="en-US" altLang="zh-CN" sz="18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800"/>
              <a:t>Supervised Learning</a:t>
            </a:r>
            <a:endParaRPr lang="en-US" altLang="zh-CN" sz="180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endParaRPr lang="en-US" altLang="zh-CN" sz="154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endParaRPr lang="en-US" altLang="zh-CN" sz="15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2.1</a:t>
            </a:r>
            <a:endParaRPr lang="fr-FR"/>
          </a:p>
        </p:txBody>
      </p:sp>
      <p:sp>
        <p:nvSpPr>
          <p:cNvPr id="224" name="Google Shape;224;p34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ym typeface="+mn-ea"/>
              </a:rPr>
              <a:t>Unsupervised Learning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440055" y="1664970"/>
            <a:ext cx="3442970" cy="16129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546100" lvl="1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Topic modeling using TF-IDF</a:t>
            </a:r>
            <a:endParaRPr lang="en-US" altLang="zh-CN" sz="1600" b="0" i="0" u="none" strike="noStrike" cap="none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2136140"/>
            <a:ext cx="6075045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2</a:t>
            </a:r>
            <a:endParaRPr lang="en-US" altLang="fr-FR"/>
          </a:p>
        </p:txBody>
      </p:sp>
      <p:sp>
        <p:nvSpPr>
          <p:cNvPr id="224" name="Google Shape;224;p34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ym typeface="+mn-ea"/>
              </a:rPr>
              <a:t>Unsupervised Learning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1119443" y="1736927"/>
            <a:ext cx="2403000" cy="161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en-US" altLang="zh-CN" sz="1600" b="0" i="0" u="none" strike="noStrike" cap="non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Word frequency analysis</a:t>
            </a:r>
            <a:endParaRPr lang="en-US" altLang="zh-CN" sz="1600" b="0" i="0" u="none" strike="noStrike" cap="none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505" y="2527300"/>
            <a:ext cx="7562850" cy="2427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70" y="48260"/>
            <a:ext cx="3217545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3</a:t>
            </a:r>
            <a:endParaRPr lang="en-US" altLang="fr-FR"/>
          </a:p>
        </p:txBody>
      </p:sp>
      <p:sp>
        <p:nvSpPr>
          <p:cNvPr id="224" name="Google Shape;224;p34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ym typeface="+mn-ea"/>
              </a:rPr>
              <a:t>Unsupervised Learning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1030605" y="1601470"/>
            <a:ext cx="2326005" cy="22479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en-US" altLang="zh-CN" sz="1600" b="0" i="0" u="none" strike="noStrike" cap="non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Sentiment clustering</a:t>
            </a:r>
            <a:endParaRPr lang="en-US" altLang="zh-CN" sz="1600" b="0" i="0" u="none" strike="noStrike" cap="none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4578985"/>
            <a:ext cx="7315835" cy="434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95" y="1962150"/>
            <a:ext cx="5387340" cy="198437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4229735" y="4018280"/>
            <a:ext cx="0" cy="4889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4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Supervised Learning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2400"/>
              <a:t>Score Prediction</a:t>
            </a:r>
            <a:endParaRPr lang="en-US" altLang="zh-CN" sz="2400"/>
          </a:p>
          <a:p>
            <a:pPr lvl="1"/>
            <a:r>
              <a:rPr lang="en-US" altLang="zh-CN" sz="2000"/>
              <a:t>- TF-IDF + Logistic Regression</a:t>
            </a:r>
            <a:r>
              <a:rPr lang="en-US" altLang="zh-CN" sz="2000" b="1" u="sng"/>
              <a:t> (Accuracy: 82%)</a:t>
            </a:r>
            <a:endParaRPr lang="en-US" altLang="zh-CN" sz="2000" b="1" u="sng"/>
          </a:p>
          <a:p>
            <a:pPr lvl="1"/>
            <a:r>
              <a:rPr lang="en-US" altLang="zh-CN" sz="2000"/>
              <a:t>- LSTM Neural Network</a:t>
            </a:r>
            <a:r>
              <a:rPr lang="en-US" altLang="zh-CN" sz="2000" b="1" u="sng"/>
              <a:t> (Accuracy: 85%)</a:t>
            </a:r>
            <a:endParaRPr lang="en-US" altLang="zh-CN" sz="2000"/>
          </a:p>
          <a:p>
            <a:pPr lvl="1"/>
            <a:r>
              <a:rPr lang="en-US" altLang="zh-CN" sz="2000"/>
              <a:t>- LLM Classification </a:t>
            </a:r>
            <a:r>
              <a:rPr lang="en-US" altLang="zh-CN" sz="2000" b="1" u="sng"/>
              <a:t>(Explainable predictions)</a:t>
            </a:r>
            <a:endParaRPr lang="en-US" altLang="zh-CN" sz="2000" b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body" idx="1"/>
          </p:nvPr>
        </p:nvSpPr>
        <p:spPr>
          <a:xfrm>
            <a:off x="417625" y="783425"/>
            <a:ext cx="8308800" cy="4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81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n-US" altLang="zh-CN" sz="1600"/>
              <a:t>This project analyzes customer reviews for insurance products using natural language processing techniques(NLP). The system provides:</a:t>
            </a:r>
            <a:endParaRPr lang="en-US" altLang="zh-CN" sz="1600"/>
          </a:p>
          <a:p>
            <a:pPr marL="7810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</a:pPr>
            <a:r>
              <a:rPr lang="en-US" altLang="zh-CN" sz="1370"/>
              <a:t>Sentiment analysis using multiple models</a:t>
            </a:r>
            <a:endParaRPr lang="en-US" altLang="zh-CN" sz="1370"/>
          </a:p>
          <a:p>
            <a:pPr marL="7810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</a:pPr>
            <a:r>
              <a:rPr lang="en-US" altLang="zh-CN" sz="1370"/>
              <a:t>Review search functionality</a:t>
            </a:r>
            <a:endParaRPr lang="en-US" altLang="zh-CN" sz="1370"/>
          </a:p>
          <a:p>
            <a:pPr marL="7810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</a:pPr>
            <a:r>
              <a:rPr lang="en-US" altLang="zh-CN" sz="1370"/>
              <a:t>Insurance Q&amp;A capabilities</a:t>
            </a:r>
            <a:endParaRPr lang="en-US" altLang="zh-CN" sz="1370"/>
          </a:p>
          <a:p>
            <a:pPr marL="7810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</a:pPr>
            <a:r>
              <a:rPr lang="en-US" altLang="zh-CN" sz="1370"/>
              <a:t>Comprehensive data visualizations</a:t>
            </a:r>
            <a:endParaRPr lang="en-US" altLang="zh-CN" sz="1370"/>
          </a:p>
          <a:p>
            <a:pPr marL="49530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lang="en-US" altLang="zh-CN" sz="1370"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417634" y="166688"/>
            <a:ext cx="8308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2200"/>
              <a:t>Project Overview</a:t>
            </a:r>
            <a:endParaRPr lang="en-US" altLang="zh-CN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body" idx="1"/>
          </p:nvPr>
        </p:nvSpPr>
        <p:spPr>
          <a:xfrm>
            <a:off x="185052" y="681540"/>
            <a:ext cx="12630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6200"/>
              <a:buNone/>
            </a:pPr>
            <a:r>
              <a:rPr lang="en-US" altLang="fr-FR"/>
              <a:t>3</a:t>
            </a:r>
            <a:endParaRPr lang="en-US" altLang="fr-FR"/>
          </a:p>
        </p:txBody>
      </p:sp>
      <p:sp>
        <p:nvSpPr>
          <p:cNvPr id="196" name="Google Shape;196;p30"/>
          <p:cNvSpPr txBox="1"/>
          <p:nvPr>
            <p:ph type="body" idx="2"/>
          </p:nvPr>
        </p:nvSpPr>
        <p:spPr>
          <a:xfrm>
            <a:off x="1859280" y="849630"/>
            <a:ext cx="6269990" cy="66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fr-FR">
                <a:sym typeface="+mn-ea"/>
              </a:rPr>
              <a:t>Model Interpretation</a:t>
            </a:r>
            <a:endParaRPr lang="en-US" altLang="zh-CN"/>
          </a:p>
        </p:txBody>
      </p:sp>
      <p:sp>
        <p:nvSpPr>
          <p:cNvPr id="197" name="Google Shape;197;p30"/>
          <p:cNvSpPr txBox="1"/>
          <p:nvPr>
            <p:ph type="body" idx="3"/>
          </p:nvPr>
        </p:nvSpPr>
        <p:spPr>
          <a:xfrm>
            <a:off x="1963283" y="1805323"/>
            <a:ext cx="6723300" cy="25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TF-IDF Model</a:t>
            </a:r>
            <a:endParaRPr lang="en-US" altLang="zh-CN" sz="20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LSTM Model</a:t>
            </a:r>
            <a:endParaRPr lang="en-US" altLang="zh-CN" sz="20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LLM Model(Deepseek-V3)</a:t>
            </a:r>
            <a:endParaRPr lang="en-US" altLang="zh-CN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1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TF-IDF Model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1600" b="0">
                <a:effectLst/>
              </a:rPr>
              <a:t>SHAP analysis reveals key words influencing predictions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Top positive indicators: "helpful", "efficient", "professional"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Top negative indicators: "delay", "complicated", "frustrating"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Visualization: visualizations/tfidf_shap_summary.png</a:t>
            </a:r>
            <a:endParaRPr lang="en-US" altLang="zh-CN" sz="1600" b="0"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/>
          <p:nvPr>
            <p:ph type="title"/>
          </p:nvPr>
        </p:nvSpPr>
        <p:spPr>
          <a:xfrm>
            <a:off x="417635" y="166688"/>
            <a:ext cx="8308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Shap: tabular data</a:t>
            </a:r>
            <a:endParaRPr lang="fr-FR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255" y="167005"/>
            <a:ext cx="3997960" cy="4747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2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LSTM Model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1600" b="0">
                <a:effectLst/>
              </a:rPr>
              <a:t>Deep learning model with complex feature interactions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SHAP analysis shows temporal patterns in text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Identifies important word sequences for predictions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Visualization: visualizations/lstm_shap_summary.png</a:t>
            </a:r>
            <a:endParaRPr lang="en-US" altLang="zh-CN" sz="1600" b="0"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3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LLM Model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1600" b="0">
                <a:effectLst/>
              </a:rPr>
              <a:t>Provides natural language explanations for predictions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Explains reasoning behind sentiment classification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Highlights key phrases influencing decisions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Example: "The review mentions 'quick response' and 'helpful agent' which are strong positive indicators"</a:t>
            </a:r>
            <a:endParaRPr lang="en-US" altLang="zh-CN" sz="1600" b="0">
              <a:effectLst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55130" y="255905"/>
            <a:ext cx="1806575" cy="1356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2"/>
          <p:cNvSpPr txBox="1"/>
          <p:nvPr>
            <p:ph type="body" idx="1"/>
          </p:nvPr>
        </p:nvSpPr>
        <p:spPr>
          <a:xfrm>
            <a:off x="185052" y="681540"/>
            <a:ext cx="12630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6200"/>
              <a:buNone/>
            </a:pPr>
            <a:r>
              <a:rPr lang="en-US" altLang="fr-FR"/>
              <a:t>4</a:t>
            </a:r>
            <a:endParaRPr lang="en-US" altLang="fr-FR"/>
          </a:p>
        </p:txBody>
      </p:sp>
      <p:sp>
        <p:nvSpPr>
          <p:cNvPr id="723" name="Google Shape;723;p82"/>
          <p:cNvSpPr txBox="1"/>
          <p:nvPr>
            <p:ph type="body" idx="2"/>
          </p:nvPr>
        </p:nvSpPr>
        <p:spPr>
          <a:xfrm>
            <a:off x="2023110" y="857885"/>
            <a:ext cx="509778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 panose="020B0604020202020204"/>
              <a:buNone/>
            </a:pPr>
            <a:r>
              <a:rPr lang="fr-FR"/>
              <a:t>Streamlit applications</a:t>
            </a:r>
            <a:endParaRPr lang="fr-FR"/>
          </a:p>
        </p:txBody>
      </p:sp>
      <p:sp>
        <p:nvSpPr>
          <p:cNvPr id="197" name="Google Shape;197;p30"/>
          <p:cNvSpPr txBox="1"/>
          <p:nvPr/>
        </p:nvSpPr>
        <p:spPr>
          <a:xfrm>
            <a:off x="1506718" y="1896763"/>
            <a:ext cx="6723300" cy="2565300"/>
          </a:xfrm>
          <a:prstGeom prst="rect">
            <a:avLst/>
          </a:prstGeom>
          <a:noFill/>
          <a:ln>
            <a:noFill/>
          </a:ln>
        </p:spPr>
        <p:txBody>
          <a:bodyPr wrap="square" lIns="62300" tIns="38475" rIns="31150" bIns="384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200"/>
              <a:buFont typeface="Arial" panose="020B0604020202020204"/>
              <a:buChar char="–"/>
              <a:defRPr sz="12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Courier New" panose="02070309020205020404"/>
              <a:buChar char="o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Arial" panose="020B0604020202020204"/>
              <a:buChar char="-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46457"/>
              </a:buClr>
              <a:buSzPts val="1000"/>
              <a:buFont typeface="Calibri" panose="020F0502020204030204"/>
              <a:buChar char="•"/>
              <a:defRPr sz="1000" b="0" i="0" u="none" strike="noStrike" cap="none">
                <a:solidFill>
                  <a:srgbClr val="74645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SzPts val="1700"/>
              <a:buFont typeface="Calibri" panose="020F0502020204030204"/>
              <a:buChar char="•"/>
              <a:defRPr sz="1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SzPts val="1700"/>
              <a:buFont typeface="Calibri" panose="020F0502020204030204"/>
              <a:buChar char="•"/>
              <a:defRPr sz="1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SzPts val="1700"/>
              <a:buFont typeface="Calibri" panose="020F0502020204030204"/>
              <a:buChar char="•"/>
              <a:defRPr sz="1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SzPts val="1700"/>
              <a:buFont typeface="Calibri" panose="020F0502020204030204"/>
              <a:buChar char="•"/>
              <a:defRPr sz="1700" b="0" i="0" u="none" strike="noStrike" cap="none">
                <a:solidFill>
                  <a:srgbClr val="80808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Frontend: Streamlit UI components</a:t>
            </a:r>
            <a:endParaRPr lang="en-US" altLang="zh-CN" sz="20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Backend: </a:t>
            </a:r>
            <a:endParaRPr lang="en-US" altLang="zh-CN" sz="200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710"/>
              <a:t>  TF-IDF + Logistic Regression model</a:t>
            </a:r>
            <a:endParaRPr lang="en-US" altLang="zh-CN" sz="171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710"/>
              <a:t>  LSTM neural network</a:t>
            </a:r>
            <a:endParaRPr lang="en-US" altLang="zh-CN" sz="1710"/>
          </a:p>
          <a:p>
            <a:pPr marL="85090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1710"/>
              <a:t>  DeepSeek LLM integration</a:t>
            </a:r>
            <a:endParaRPr lang="en-US" altLang="zh-CN" sz="171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Data: Cleaned reviews stored in CSV format</a:t>
            </a:r>
            <a:endParaRPr lang="en-US" altLang="zh-CN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1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Review Sentiment Analysis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1600" b="0">
                <a:effectLst/>
              </a:rPr>
              <a:t>Three-model comparison (TF-IDF, LSTM, LLM)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Real-time predictions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Detailed LLM explanations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Confidence scores for each model</a:t>
            </a:r>
            <a:endParaRPr lang="en-US" altLang="zh-CN" sz="1600" b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345" y="1958975"/>
            <a:ext cx="403987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897255"/>
            <a:ext cx="7184390" cy="3905885"/>
          </a:xfrm>
          <a:prstGeom prst="rect">
            <a:avLst/>
          </a:prstGeom>
        </p:spPr>
      </p:pic>
      <p:sp>
        <p:nvSpPr>
          <p:cNvPr id="1" name="标题 0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Review Sentiment Analysis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2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Review Search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562610" y="1837690"/>
            <a:ext cx="4765675" cy="1897380"/>
          </a:xfrm>
        </p:spPr>
        <p:txBody>
          <a:bodyPr/>
          <a:p>
            <a:r>
              <a:rPr lang="en-US" altLang="zh-CN" sz="1600" b="0">
                <a:effectLst/>
              </a:rPr>
              <a:t>Full-text search across 8,500+ reviews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Filter by:</a:t>
            </a:r>
            <a:endParaRPr lang="en-US" altLang="zh-CN" sz="1600" b="0">
              <a:effectLst/>
            </a:endParaRPr>
          </a:p>
          <a:p>
            <a:pPr lvl="1"/>
            <a:r>
              <a:rPr lang="en-US" altLang="zh-CN" sz="1370" b="0">
                <a:effectLst/>
              </a:rPr>
              <a:t>  Rating (1-5 stars)</a:t>
            </a:r>
            <a:endParaRPr lang="en-US" altLang="zh-CN" sz="1370" b="0">
              <a:effectLst/>
            </a:endParaRPr>
          </a:p>
          <a:p>
            <a:pPr lvl="1"/>
            <a:r>
              <a:rPr lang="en-US" altLang="zh-CN" sz="1370" b="0">
                <a:effectLst/>
              </a:rPr>
              <a:t>  Sentiment (Positive/Negative)</a:t>
            </a:r>
            <a:endParaRPr lang="en-US" altLang="zh-CN" sz="1370" b="0">
              <a:effectLst/>
            </a:endParaRPr>
          </a:p>
          <a:p>
            <a:pPr lvl="1"/>
            <a:r>
              <a:rPr lang="en-US" altLang="zh-CN" sz="1370" b="0">
                <a:effectLst/>
              </a:rPr>
              <a:t> Date range</a:t>
            </a:r>
            <a:endParaRPr lang="en-US" altLang="zh-CN" sz="1370" b="0">
              <a:effectLst/>
            </a:endParaRPr>
          </a:p>
          <a:p>
            <a:r>
              <a:rPr lang="en-US" altLang="zh-CN" sz="1600" b="0">
                <a:effectLst/>
              </a:rPr>
              <a:t>Review preview with sentiment analysis</a:t>
            </a:r>
            <a:endParaRPr lang="en-US" altLang="zh-CN" sz="1600" b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3740" y="1578610"/>
            <a:ext cx="4538980" cy="22980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305" y="832485"/>
            <a:ext cx="4728845" cy="3989705"/>
          </a:xfrm>
          <a:prstGeom prst="rect">
            <a:avLst/>
          </a:prstGeom>
        </p:spPr>
      </p:pic>
      <p:sp>
        <p:nvSpPr>
          <p:cNvPr id="1" name="标题 0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Review Search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17634" y="166688"/>
            <a:ext cx="8308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75" rIns="15575" bIns="155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Purpose and context</a:t>
            </a:r>
            <a:endParaRPr lang="fr-FR"/>
          </a:p>
        </p:txBody>
      </p:sp>
      <p:sp>
        <p:nvSpPr>
          <p:cNvPr id="94" name="Google Shape;94;p17"/>
          <p:cNvSpPr txBox="1"/>
          <p:nvPr>
            <p:ph type="body" idx="1"/>
          </p:nvPr>
        </p:nvSpPr>
        <p:spPr>
          <a:xfrm>
            <a:off x="417830" y="875030"/>
            <a:ext cx="8308340" cy="388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fr-FR" sz="1600"/>
              <a:t>Context :</a:t>
            </a:r>
            <a:endParaRPr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Analysis of insurance customer reviews from multiple sources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Goal to understand customer sentiment and improve service quality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Dataset includes 35 Excel files with translated reviews and ratings</a:t>
            </a:r>
            <a:endParaRPr lang="en-US" altLang="zh-CN" sz="1600"/>
          </a:p>
          <a:p>
            <a:pPr marL="78740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endParaRPr lang="en-US" altLang="zh-CN" sz="1600"/>
          </a:p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fr-FR" sz="1600"/>
              <a:t>Objectives:</a:t>
            </a:r>
            <a:endParaRPr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1. Develop accurate sentiment analysis models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2. Compare traditional ML (TF-IDF) vs deep learning (LSTM) approaches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3. Incorporate LLM for explainable predictions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600"/>
              <a:t>4. Create interactive dashboard for analysis and insights</a:t>
            </a:r>
            <a:endParaRPr lang="en-US" altLang="zh-CN"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endParaRPr lang="en-US" altLang="zh-CN" sz="1600"/>
          </a:p>
          <a:p>
            <a:pPr marL="393700" lvl="0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▪"/>
            </a:pPr>
            <a:r>
              <a:rPr lang="fr-FR" sz="1600"/>
              <a:t>Techniques used :</a:t>
            </a:r>
            <a:endParaRPr sz="16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400"/>
              <a:t>- Data preprocessing and cleaning</a:t>
            </a:r>
            <a:endParaRPr lang="en-US" altLang="zh-CN" sz="14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400"/>
              <a:t>- TF-IDF with Logistic Regression</a:t>
            </a:r>
            <a:endParaRPr lang="en-US" altLang="zh-CN" sz="14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400"/>
              <a:t>- LSTM neural networks</a:t>
            </a:r>
            <a:endParaRPr lang="en-US" altLang="zh-CN" sz="14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400"/>
              <a:t>- Large Language Model (DeepSeek) integration</a:t>
            </a:r>
            <a:endParaRPr lang="en-US" altLang="zh-CN" sz="1400"/>
          </a:p>
          <a:p>
            <a:pPr marL="787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altLang="zh-CN" sz="1400"/>
              <a:t>- Streamlit for web application development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2.</a:t>
            </a:r>
            <a:r>
              <a:rPr lang="en-US" altLang="fr-FR"/>
              <a:t>3</a:t>
            </a:r>
            <a:endParaRPr lang="en-US" altLang="fr-FR"/>
          </a:p>
        </p:txBody>
      </p:sp>
      <p:sp>
        <p:nvSpPr>
          <p:cNvPr id="259" name="Google Shape;259;p3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Insurance Q&amp;A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" name="文本占位符 0"/>
          <p:cNvSpPr/>
          <p:nvPr>
            <p:ph type="body" idx="3"/>
          </p:nvPr>
        </p:nvSpPr>
        <p:spPr>
          <a:xfrm>
            <a:off x="1556248" y="1612918"/>
            <a:ext cx="6723600" cy="2565000"/>
          </a:xfrm>
        </p:spPr>
        <p:txBody>
          <a:bodyPr/>
          <a:p>
            <a:r>
              <a:rPr lang="en-US" altLang="zh-CN" sz="1600" b="0">
                <a:effectLst/>
              </a:rPr>
              <a:t>LLM-powered knowledge base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Policy and coverage explanations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Claims process guidance</a:t>
            </a:r>
            <a:endParaRPr lang="en-US" altLang="zh-CN" sz="1600" b="0">
              <a:effectLst/>
            </a:endParaRPr>
          </a:p>
          <a:p>
            <a:r>
              <a:rPr lang="en-US" altLang="zh-CN" sz="1600" b="0">
                <a:effectLst/>
              </a:rPr>
              <a:t>Premium calculation examples</a:t>
            </a:r>
            <a:endParaRPr lang="en-US" altLang="zh-CN" sz="1600" b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0540" y="2757805"/>
            <a:ext cx="6477000" cy="2296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995" y="764540"/>
            <a:ext cx="6430010" cy="4124960"/>
          </a:xfrm>
          <a:prstGeom prst="rect">
            <a:avLst/>
          </a:prstGeom>
        </p:spPr>
      </p:pic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Insurance Q&amp;A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body" idx="1"/>
          </p:nvPr>
        </p:nvSpPr>
        <p:spPr>
          <a:xfrm>
            <a:off x="185052" y="681540"/>
            <a:ext cx="12630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6200"/>
              <a:buNone/>
            </a:pPr>
            <a:r>
              <a:rPr lang="fr-FR"/>
              <a:t>1</a:t>
            </a:r>
            <a:endParaRPr lang="fr-FR"/>
          </a:p>
        </p:txBody>
      </p:sp>
      <p:sp>
        <p:nvSpPr>
          <p:cNvPr id="101" name="Google Shape;101;p18"/>
          <p:cNvSpPr txBox="1"/>
          <p:nvPr>
            <p:ph type="body" idx="2"/>
          </p:nvPr>
        </p:nvSpPr>
        <p:spPr>
          <a:xfrm>
            <a:off x="1963420" y="925195"/>
            <a:ext cx="41001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 panose="020B0604020202020204"/>
              <a:buNone/>
            </a:pPr>
            <a:r>
              <a:rPr lang="en-US" altLang="zh-CN"/>
              <a:t>Data Presentation</a:t>
            </a:r>
            <a:endParaRPr lang="en-US" altLang="zh-CN"/>
          </a:p>
        </p:txBody>
      </p:sp>
      <p:sp>
        <p:nvSpPr>
          <p:cNvPr id="102" name="Google Shape;102;p18"/>
          <p:cNvSpPr txBox="1"/>
          <p:nvPr>
            <p:ph type="body" idx="3"/>
          </p:nvPr>
        </p:nvSpPr>
        <p:spPr>
          <a:xfrm>
            <a:off x="1992630" y="2029460"/>
            <a:ext cx="2755900" cy="14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Data Exploration</a:t>
            </a:r>
            <a:endParaRPr lang="en-US" altLang="zh-CN" sz="20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Data Cleaning</a:t>
            </a:r>
            <a:endParaRPr lang="en-US" altLang="zh-CN" sz="2000"/>
          </a:p>
          <a:p>
            <a:pPr marL="393700" lvl="0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</a:pPr>
            <a:r>
              <a:rPr lang="en-US" altLang="zh-CN" sz="2000"/>
              <a:t>Metrics</a:t>
            </a:r>
            <a:endParaRPr lang="en-US" altLang="zh-CN" sz="2000"/>
          </a:p>
          <a:p>
            <a:pPr marL="8890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lang="en-US" altLang="zh-CN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body" idx="1"/>
          </p:nvPr>
        </p:nvSpPr>
        <p:spPr>
          <a:xfrm>
            <a:off x="185051" y="681540"/>
            <a:ext cx="137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fr-FR"/>
              <a:t>1.1</a:t>
            </a:r>
            <a:endParaRPr lang="fr-FR"/>
          </a:p>
        </p:txBody>
      </p:sp>
      <p:sp>
        <p:nvSpPr>
          <p:cNvPr id="108" name="Google Shape;108;p19"/>
          <p:cNvSpPr txBox="1"/>
          <p:nvPr>
            <p:ph type="body" idx="2"/>
          </p:nvPr>
        </p:nvSpPr>
        <p:spPr>
          <a:xfrm>
            <a:off x="1780306" y="735546"/>
            <a:ext cx="71787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>
                <a:solidFill>
                  <a:schemeClr val="tx1"/>
                </a:solidFill>
              </a:rPr>
              <a:t>Data Exploration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9" name="Google Shape;109;p19"/>
          <p:cNvSpPr txBox="1"/>
          <p:nvPr>
            <p:ph type="body" idx="3"/>
          </p:nvPr>
        </p:nvSpPr>
        <p:spPr>
          <a:xfrm>
            <a:off x="1751330" y="1576705"/>
            <a:ext cx="5342255" cy="254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8475" rIns="31150" bIns="38475" anchor="t" anchorCtr="0">
            <a:noAutofit/>
          </a:bodyPr>
          <a:lstStyle/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600"/>
              <a:t>Initial dataset: 35 Excel files, ~10,000 reviews</a:t>
            </a:r>
            <a:endParaRPr lang="en-US" altLang="zh-CN" sz="1600"/>
          </a:p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r>
              <a:rPr lang="en-US" altLang="zh-CN" sz="1600"/>
              <a:t>Key visualizations:</a:t>
            </a: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 sz="1600">
                <a:sym typeface="+mn-ea"/>
              </a:rPr>
              <a:t>- Rating distribution (1-5 stars)</a:t>
            </a: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 sz="1600">
                <a:sym typeface="+mn-ea"/>
              </a:rPr>
              <a:t>- Word cloud of most frequent terms</a:t>
            </a: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 sz="1600">
                <a:sym typeface="+mn-ea"/>
              </a:rPr>
              <a:t>- Sentiment distribution (positive/negative/neutral)</a:t>
            </a: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 sz="1600">
                <a:sym typeface="+mn-ea"/>
              </a:rPr>
              <a:t>- Rating trends over time</a:t>
            </a: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-US" altLang="zh-CN" sz="1600">
                <a:sym typeface="+mn-ea"/>
              </a:rPr>
              <a:t>- Top 20 most frequent words</a:t>
            </a:r>
            <a:endParaRPr lang="en-US" altLang="zh-CN" sz="1600"/>
          </a:p>
          <a:p>
            <a:pPr marL="393700" lvl="0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</a:pPr>
            <a:endParaRPr lang="en-US" altLang="zh-CN" sz="1600"/>
          </a:p>
          <a:p>
            <a:pPr marL="571500" lvl="1" indent="457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endParaRPr lang="en-US" altLang="zh-CN" sz="137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3815" y="43815"/>
            <a:ext cx="116205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Rating Distribution By product Type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838200"/>
            <a:ext cx="5768975" cy="4033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Rating Distribution By Number of Reviews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799465"/>
            <a:ext cx="6451600" cy="4093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Monthly Average Rating Over time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819150"/>
            <a:ext cx="7334250" cy="39935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Sentiment Distribution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897255"/>
            <a:ext cx="7396480" cy="3939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Exton 2016">
      <a:dk1>
        <a:srgbClr val="13264A"/>
      </a:dk1>
      <a:lt1>
        <a:srgbClr val="FFFFFF"/>
      </a:lt1>
      <a:dk2>
        <a:srgbClr val="D3CBC5"/>
      </a:dk2>
      <a:lt2>
        <a:srgbClr val="FFFFFF"/>
      </a:lt2>
      <a:accent1>
        <a:srgbClr val="3B547D"/>
      </a:accent1>
      <a:accent2>
        <a:srgbClr val="7D92AC"/>
      </a:accent2>
      <a:accent3>
        <a:srgbClr val="8A857E"/>
      </a:accent3>
      <a:accent4>
        <a:srgbClr val="A29E9A"/>
      </a:accent4>
      <a:accent5>
        <a:srgbClr val="E9E4E1"/>
      </a:accent5>
      <a:accent6>
        <a:srgbClr val="BA1C3A"/>
      </a:accent6>
      <a:hlink>
        <a:srgbClr val="386888"/>
      </a:hlink>
      <a:folHlink>
        <a:srgbClr val="A29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Exton 2016">
      <a:dk1>
        <a:srgbClr val="13264A"/>
      </a:dk1>
      <a:lt1>
        <a:srgbClr val="FFFFFF"/>
      </a:lt1>
      <a:dk2>
        <a:srgbClr val="D3CBC5"/>
      </a:dk2>
      <a:lt2>
        <a:srgbClr val="FFFFFF"/>
      </a:lt2>
      <a:accent1>
        <a:srgbClr val="3B547D"/>
      </a:accent1>
      <a:accent2>
        <a:srgbClr val="7D92AC"/>
      </a:accent2>
      <a:accent3>
        <a:srgbClr val="8A857E"/>
      </a:accent3>
      <a:accent4>
        <a:srgbClr val="A29E9A"/>
      </a:accent4>
      <a:accent5>
        <a:srgbClr val="E9E4E1"/>
      </a:accent5>
      <a:accent6>
        <a:srgbClr val="BA1C3A"/>
      </a:accent6>
      <a:hlink>
        <a:srgbClr val="386888"/>
      </a:hlink>
      <a:folHlink>
        <a:srgbClr val="A29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4097</Words>
  <Application>WPS 演示</Application>
  <PresentationFormat/>
  <Paragraphs>226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Arial</vt:lpstr>
      <vt:lpstr>Calibri</vt:lpstr>
      <vt:lpstr>Noto Sans Symbols</vt:lpstr>
      <vt:lpstr>Segoe Print</vt:lpstr>
      <vt:lpstr>Courier New</vt:lpstr>
      <vt:lpstr>Times New Roman</vt:lpstr>
      <vt:lpstr>微软雅黑</vt:lpstr>
      <vt:lpstr>Arial Unicode MS</vt:lpstr>
      <vt:lpstr>Consolas</vt:lpstr>
      <vt:lpstr>blank</vt:lpstr>
      <vt:lpstr>LOU Shangzhi  CHEREL Bastien </vt:lpstr>
      <vt:lpstr>Example of a table of contents</vt:lpstr>
      <vt:lpstr>Purpose and context</vt:lpstr>
      <vt:lpstr>PowerPoint 演示文稿</vt:lpstr>
      <vt:lpstr>PowerPoint 演示文稿</vt:lpstr>
      <vt:lpstr>PowerPoint 演示文稿</vt:lpstr>
      <vt:lpstr>Rating Distribution By product Type</vt:lpstr>
      <vt:lpstr>Rating Distribution By Number of Reviews</vt:lpstr>
      <vt:lpstr>Monthly Average Rating Over time</vt:lpstr>
      <vt:lpstr>Sentiment Distribution</vt:lpstr>
      <vt:lpstr>Top words</vt:lpstr>
      <vt:lpstr>PowerPoint 演示文稿</vt:lpstr>
      <vt:lpstr>Data presentation</vt:lpstr>
      <vt:lpstr>Metrics used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Shap: tabular data</vt:lpstr>
      <vt:lpstr>PowerPoint 演示文稿</vt:lpstr>
      <vt:lpstr>PowerPoint 演示文稿</vt:lpstr>
      <vt:lpstr>PowerPoint 演示文稿</vt:lpstr>
      <vt:lpstr>PowerPoint 演示文稿</vt:lpstr>
      <vt:lpstr>Review Search</vt:lpstr>
      <vt:lpstr>PowerPoint 演示文稿</vt:lpstr>
      <vt:lpstr>PowerPoint 演示文稿</vt:lpstr>
      <vt:lpstr>PowerPoint 演示文稿</vt:lpstr>
      <vt:lpstr>Review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: 1 LOU Shangzhi  CHEREL Bastien </dc:title>
  <dc:creator/>
  <cp:lastModifiedBy>樓. S. Z.</cp:lastModifiedBy>
  <cp:revision>2</cp:revision>
  <dcterms:created xsi:type="dcterms:W3CDTF">2025-01-14T16:41:00Z</dcterms:created>
  <dcterms:modified xsi:type="dcterms:W3CDTF">2025-01-14T22:52:07Z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CAE7D58C7CEE464281F628FC8167EC3E_12</vt:lpwstr>
  </property>
  <property fmtid="{D5CDD505-2E9C-101B-9397-08002B2CF9AE}" pid="3" name="KSOProductBuildVer">
    <vt:lpwstr>2052-12.1.0.19770</vt:lpwstr>
  </property>
</Properties>
</file>